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5"/>
  </p:notesMasterIdLst>
  <p:sldIdLst>
    <p:sldId id="256" r:id="rId2"/>
    <p:sldId id="257" r:id="rId3"/>
    <p:sldId id="263" r:id="rId4"/>
    <p:sldId id="311" r:id="rId5"/>
    <p:sldId id="265" r:id="rId6"/>
    <p:sldId id="267" r:id="rId7"/>
    <p:sldId id="281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271" r:id="rId17"/>
    <p:sldId id="316" r:id="rId18"/>
    <p:sldId id="274" r:id="rId19"/>
    <p:sldId id="279" r:id="rId20"/>
    <p:sldId id="275" r:id="rId21"/>
    <p:sldId id="277" r:id="rId22"/>
    <p:sldId id="280" r:id="rId23"/>
    <p:sldId id="272" r:id="rId24"/>
    <p:sldId id="273" r:id="rId25"/>
    <p:sldId id="313" r:id="rId26"/>
    <p:sldId id="326" r:id="rId27"/>
    <p:sldId id="327" r:id="rId28"/>
    <p:sldId id="317" r:id="rId29"/>
    <p:sldId id="329" r:id="rId30"/>
    <p:sldId id="330" r:id="rId31"/>
    <p:sldId id="328" r:id="rId32"/>
    <p:sldId id="331" r:id="rId33"/>
    <p:sldId id="332" r:id="rId3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5B9E"/>
    <a:srgbClr val="BCBDC2"/>
    <a:srgbClr val="FBF4E4"/>
    <a:srgbClr val="CBD8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1224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E4E7A-4EF0-4761-9630-37FA281AB5D2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DA6BA-87DA-4CA5-8D76-97A61F5A843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87364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21281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94805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33045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8063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54831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9779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4245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0779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1369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950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3652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B29FC-4F54-436D-961B-31DEEB0936E6}" type="datetimeFigureOut">
              <a:rPr lang="hu-HU" smtClean="0"/>
              <a:t>2021. 08. 25.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03319-F69A-46F9-A7E3-B9E919F1E1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115329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-224131" y="0"/>
            <a:ext cx="7267273" cy="236218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u-HU" sz="14900" b="1" dirty="0">
                <a:ln/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Édes Víz!</a:t>
            </a:r>
          </a:p>
        </p:txBody>
      </p:sp>
      <p:sp>
        <p:nvSpPr>
          <p:cNvPr id="8" name="Lekerekített téglalap 7"/>
          <p:cNvSpPr/>
          <p:nvPr/>
        </p:nvSpPr>
        <p:spPr>
          <a:xfrm>
            <a:off x="0" y="5333953"/>
            <a:ext cx="9144000" cy="8021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/>
          <a:srcRect t="23258" b="23408"/>
          <a:stretch/>
        </p:blipFill>
        <p:spPr>
          <a:xfrm>
            <a:off x="1" y="2065369"/>
            <a:ext cx="9143999" cy="292608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5531729"/>
            <a:ext cx="65706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/>
              <a:t>„Belterületi csapadékvíz elvezetésével megvalósuló települési környezetvédelmi infrastrukturális </a:t>
            </a:r>
            <a:r>
              <a:rPr lang="hu-HU" sz="2000"/>
              <a:t>fejlesztés </a:t>
            </a:r>
            <a:r>
              <a:rPr lang="hu-HU" sz="2000" smtClean="0"/>
              <a:t>Sitkén”</a:t>
            </a:r>
            <a:endParaRPr lang="hu-HU" sz="2000" dirty="0"/>
          </a:p>
          <a:p>
            <a:r>
              <a:rPr lang="hu-HU" sz="2000" dirty="0" smtClean="0"/>
              <a:t>TOP-2.1.3-16-VS1-2020-00009 </a:t>
            </a:r>
            <a:r>
              <a:rPr lang="hu-HU" sz="2000" dirty="0"/>
              <a:t>azonosítószámú projekt </a:t>
            </a:r>
          </a:p>
        </p:txBody>
      </p:sp>
      <p:sp>
        <p:nvSpPr>
          <p:cNvPr id="6" name="Téglalap 5"/>
          <p:cNvSpPr/>
          <p:nvPr/>
        </p:nvSpPr>
        <p:spPr>
          <a:xfrm>
            <a:off x="5351417" y="5524807"/>
            <a:ext cx="37925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u-HU" sz="2000" dirty="0" smtClean="0"/>
              <a:t>Előadó: Vígh Viktor</a:t>
            </a:r>
          </a:p>
          <a:p>
            <a:pPr algn="r"/>
            <a:r>
              <a:rPr lang="hu-HU" sz="2000" dirty="0" smtClean="0"/>
              <a:t>Sitke, 2021.07.20. </a:t>
            </a:r>
            <a:endParaRPr lang="hu-HU" sz="2000" dirty="0"/>
          </a:p>
        </p:txBody>
      </p:sp>
      <p:sp>
        <p:nvSpPr>
          <p:cNvPr id="7" name="Téglalap 6"/>
          <p:cNvSpPr/>
          <p:nvPr/>
        </p:nvSpPr>
        <p:spPr>
          <a:xfrm>
            <a:off x="2142408" y="4962646"/>
            <a:ext cx="3631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u-HU" sz="2000" i="1" dirty="0" smtClean="0">
                <a:solidFill>
                  <a:srgbClr val="2A5B9E"/>
                </a:solidFill>
              </a:rPr>
              <a:t>Bozsok, forrás a Malomportánál </a:t>
            </a:r>
            <a:endParaRPr lang="hu-HU" sz="2000" i="1" dirty="0">
              <a:solidFill>
                <a:srgbClr val="2A5B9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4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ép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60" y="1211515"/>
            <a:ext cx="4484399" cy="6547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églalap 1"/>
          <p:cNvSpPr/>
          <p:nvPr/>
        </p:nvSpPr>
        <p:spPr>
          <a:xfrm>
            <a:off x="363497" y="131157"/>
            <a:ext cx="71815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6000" b="1" dirty="0" smtClean="0">
                <a:ln/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6000" b="1" dirty="0">
                <a:ln/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vízburok felosztása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3954256" y="1391828"/>
            <a:ext cx="54293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Változik-e ez az arány?</a:t>
            </a:r>
          </a:p>
        </p:txBody>
      </p:sp>
      <p:grpSp>
        <p:nvGrpSpPr>
          <p:cNvPr id="8" name="Csoportba foglalás 7"/>
          <p:cNvGrpSpPr/>
          <p:nvPr/>
        </p:nvGrpSpPr>
        <p:grpSpPr>
          <a:xfrm>
            <a:off x="2666087" y="3026183"/>
            <a:ext cx="6410460" cy="2985504"/>
            <a:chOff x="77047" y="2085471"/>
            <a:chExt cx="8942142" cy="4284917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19"/>
            <a:stretch/>
          </p:blipFill>
          <p:spPr bwMode="auto">
            <a:xfrm>
              <a:off x="77047" y="2085471"/>
              <a:ext cx="8942142" cy="4284917"/>
            </a:xfrm>
            <a:prstGeom prst="rect">
              <a:avLst/>
            </a:prstGeom>
            <a:extLst/>
          </p:spPr>
        </p:pic>
        <p:pic>
          <p:nvPicPr>
            <p:cNvPr id="6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72" t="37597" r="81218" b="50784"/>
            <a:stretch/>
          </p:blipFill>
          <p:spPr bwMode="auto">
            <a:xfrm>
              <a:off x="4154905" y="2122940"/>
              <a:ext cx="1160701" cy="481266"/>
            </a:xfrm>
            <a:prstGeom prst="rect">
              <a:avLst/>
            </a:prstGeom>
            <a:extLst/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 rotWithShape="1">
            <a:blip r:embed="rId4"/>
            <a:srcRect l="45471" t="11338" r="47678" b="80119"/>
            <a:stretch/>
          </p:blipFill>
          <p:spPr>
            <a:xfrm>
              <a:off x="201812" y="3384884"/>
              <a:ext cx="612764" cy="401054"/>
            </a:xfrm>
            <a:prstGeom prst="rect">
              <a:avLst/>
            </a:prstGeom>
          </p:spPr>
        </p:pic>
      </p:grpSp>
      <p:sp>
        <p:nvSpPr>
          <p:cNvPr id="10" name="Lekerekített téglalap 9"/>
          <p:cNvSpPr/>
          <p:nvPr/>
        </p:nvSpPr>
        <p:spPr>
          <a:xfrm rot="2943578">
            <a:off x="3461277" y="707892"/>
            <a:ext cx="9144000" cy="8021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Ellipszis 6"/>
          <p:cNvSpPr/>
          <p:nvPr/>
        </p:nvSpPr>
        <p:spPr>
          <a:xfrm>
            <a:off x="2755528" y="3848534"/>
            <a:ext cx="439279" cy="445453"/>
          </a:xfrm>
          <a:prstGeom prst="ellipse">
            <a:avLst/>
          </a:prstGeom>
          <a:solidFill>
            <a:srgbClr val="FF00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1581994" y="6123596"/>
            <a:ext cx="8578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édesvíz mennyisége csökken! </a:t>
            </a:r>
            <a:endParaRPr lang="hu-H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1219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ekerekített téglalap 2"/>
          <p:cNvSpPr/>
          <p:nvPr/>
        </p:nvSpPr>
        <p:spPr>
          <a:xfrm rot="389038">
            <a:off x="-1162595" y="6448657"/>
            <a:ext cx="9144000" cy="8021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Lekerekített téglalap 3"/>
          <p:cNvSpPr/>
          <p:nvPr/>
        </p:nvSpPr>
        <p:spPr>
          <a:xfrm rot="389038">
            <a:off x="-1284515" y="6817895"/>
            <a:ext cx="9144000" cy="8021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/>
          <p:cNvSpPr/>
          <p:nvPr/>
        </p:nvSpPr>
        <p:spPr>
          <a:xfrm>
            <a:off x="248290" y="191095"/>
            <a:ext cx="85845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36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víz XXI. </a:t>
            </a:r>
            <a:r>
              <a:rPr lang="hu-HU" sz="3600" b="1" dirty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hu-HU" sz="36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z. stratégiai természeti kincse! </a:t>
            </a:r>
            <a:endParaRPr lang="hu-HU" sz="3600" b="1" dirty="0">
              <a:ln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799" y="2192747"/>
            <a:ext cx="5210753" cy="3555253"/>
          </a:xfrm>
          <a:prstGeom prst="rect">
            <a:avLst/>
          </a:prstGeom>
          <a:ln>
            <a:noFill/>
          </a:ln>
          <a:effectLst>
            <a:softEdge rad="444500"/>
          </a:effectLst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100" y="872260"/>
            <a:ext cx="4970987" cy="3320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églalap 8"/>
          <p:cNvSpPr/>
          <p:nvPr/>
        </p:nvSpPr>
        <p:spPr>
          <a:xfrm>
            <a:off x="71703" y="5470907"/>
            <a:ext cx="492974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3600" b="1" dirty="0" smtClean="0">
                <a:ln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 valahol Vietnámban</a:t>
            </a:r>
            <a:endParaRPr lang="hu-HU" sz="3600" b="1" dirty="0">
              <a:ln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4701757" y="4077801"/>
            <a:ext cx="44422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3600" b="1" dirty="0" smtClean="0">
                <a:ln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 valahol Dániában</a:t>
            </a:r>
            <a:endParaRPr lang="hu-HU" sz="3600" b="1" dirty="0">
              <a:ln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8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235131" y="224135"/>
            <a:ext cx="82949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dirty="0"/>
              <a:t>Földünkön </a:t>
            </a:r>
            <a:r>
              <a:rPr lang="hu-HU" sz="3600" dirty="0">
                <a:solidFill>
                  <a:srgbClr val="FF0000"/>
                </a:solidFill>
              </a:rPr>
              <a:t>naponta</a:t>
            </a:r>
            <a:r>
              <a:rPr lang="hu-HU" sz="3600" dirty="0"/>
              <a:t> </a:t>
            </a:r>
            <a:r>
              <a:rPr lang="hu-HU" sz="3600" dirty="0">
                <a:solidFill>
                  <a:srgbClr val="FF0000"/>
                </a:solidFill>
              </a:rPr>
              <a:t>10 ezer gyermek </a:t>
            </a:r>
            <a:r>
              <a:rPr lang="hu-HU" sz="3600" dirty="0"/>
              <a:t>nem éli meg ötödik életévét a rossz minőségű ivóvíz okozta betegségek miatt.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 rotWithShape="1">
          <a:blip r:embed="rId2"/>
          <a:srcRect l="19002" t="2310" b="28617"/>
          <a:stretch/>
        </p:blipFill>
        <p:spPr>
          <a:xfrm>
            <a:off x="58782" y="2069901"/>
            <a:ext cx="8993778" cy="4651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616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21"/>
          <a:stretch/>
        </p:blipFill>
        <p:spPr bwMode="auto">
          <a:xfrm>
            <a:off x="176463" y="206086"/>
            <a:ext cx="8791073" cy="6034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9335" y="3641558"/>
            <a:ext cx="4824664" cy="3216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zövegdoboz 2"/>
          <p:cNvSpPr txBox="1"/>
          <p:nvPr/>
        </p:nvSpPr>
        <p:spPr>
          <a:xfrm>
            <a:off x="293914" y="421065"/>
            <a:ext cx="8556170" cy="584775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</a:rPr>
              <a:t>A Tibet-fennsík </a:t>
            </a:r>
            <a:r>
              <a:rPr lang="hu-HU" sz="3200" b="1" dirty="0" err="1" smtClean="0">
                <a:solidFill>
                  <a:schemeClr val="bg1"/>
                </a:solidFill>
              </a:rPr>
              <a:t>vízstratégiailag</a:t>
            </a:r>
            <a:r>
              <a:rPr lang="hu-HU" sz="3200" b="1" dirty="0" smtClean="0">
                <a:solidFill>
                  <a:schemeClr val="bg1"/>
                </a:solidFill>
              </a:rPr>
              <a:t> is fontos Kínának!  </a:t>
            </a:r>
            <a:endParaRPr lang="hu-H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04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7393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102"/>
          <a:stretch/>
        </p:blipFill>
        <p:spPr>
          <a:xfrm>
            <a:off x="4652211" y="2833946"/>
            <a:ext cx="4443663" cy="3546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Kép 2"/>
          <p:cNvPicPr>
            <a:picLocks noChangeAspect="1"/>
          </p:cNvPicPr>
          <p:nvPr/>
        </p:nvPicPr>
        <p:blipFill rotWithShape="1">
          <a:blip r:embed="rId4"/>
          <a:srcRect r="3988"/>
          <a:stretch/>
        </p:blipFill>
        <p:spPr>
          <a:xfrm>
            <a:off x="112294" y="2833946"/>
            <a:ext cx="4539917" cy="3546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églalap 3"/>
          <p:cNvSpPr/>
          <p:nvPr/>
        </p:nvSpPr>
        <p:spPr>
          <a:xfrm>
            <a:off x="48126" y="0"/>
            <a:ext cx="53816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9600" b="1" dirty="0" smtClean="0">
                <a:ln/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Víznyerés</a:t>
            </a:r>
            <a:endParaRPr lang="hu-HU" sz="9600" b="1" dirty="0">
              <a:ln/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8594" y="1663194"/>
            <a:ext cx="330731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3200" b="1" dirty="0" smtClean="0">
                <a:ln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Kelemen-havasok</a:t>
            </a:r>
          </a:p>
          <a:p>
            <a:pPr algn="ctr"/>
            <a:r>
              <a:rPr lang="hu-HU" sz="3200" b="1" dirty="0" smtClean="0">
                <a:ln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2016. július</a:t>
            </a:r>
            <a:endParaRPr lang="hu-HU" sz="3200" b="1" dirty="0">
              <a:ln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165594" y="1756728"/>
            <a:ext cx="341689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3200" b="1" dirty="0" smtClean="0">
                <a:ln/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Valahol Afrikában</a:t>
            </a:r>
          </a:p>
          <a:p>
            <a:pPr algn="ctr"/>
            <a:r>
              <a:rPr lang="hu-HU" sz="3200" b="1" dirty="0" smtClean="0">
                <a:ln/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2016. </a:t>
            </a:r>
            <a:endParaRPr lang="hu-HU" sz="3200" b="1" dirty="0">
              <a:ln/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0969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-2110304" y="-7424"/>
            <a:ext cx="9144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>
                <a:ln/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Magyarország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12417" y="1015663"/>
            <a:ext cx="862287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Vízben jók vagyunk! </a:t>
            </a:r>
            <a:endParaRPr kumimoji="0" lang="hu-HU" sz="7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15" y="3552161"/>
            <a:ext cx="2933342" cy="1952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89" y="2199136"/>
            <a:ext cx="2910668" cy="1637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415" y="5202266"/>
            <a:ext cx="2933342" cy="1655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6080" y="2202566"/>
            <a:ext cx="4017180" cy="273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5302" y="4101737"/>
            <a:ext cx="4067958" cy="2707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3696" y="2199136"/>
            <a:ext cx="1752372" cy="458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8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/>
        </p:nvSpPr>
        <p:spPr>
          <a:xfrm rot="21363427">
            <a:off x="-13915" y="3921751"/>
            <a:ext cx="9267750" cy="93326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Lekerekített téglalap 6"/>
          <p:cNvSpPr/>
          <p:nvPr/>
        </p:nvSpPr>
        <p:spPr>
          <a:xfrm rot="217374">
            <a:off x="-13149" y="2978254"/>
            <a:ext cx="9271285" cy="88529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18175" y="120782"/>
            <a:ext cx="60292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É</a:t>
            </a: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desvíz = ivóvíz ?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118175" y="1224618"/>
            <a:ext cx="888213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Az ivóvíz minősítése </a:t>
            </a: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201/2001. (X.25.) Kormány rendeletben foglaltak alapján történik meg. </a:t>
            </a:r>
            <a:r>
              <a:rPr kumimoji="0" lang="hu-HU" sz="1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(A rendelet a minősítésre vonatkozó 1. számú melléklete 6 darab táblázatot tartalmaz vízminőségi paraméterekkel és a rájuk vonatkozó határértékekkel illetve </a:t>
            </a:r>
            <a:r>
              <a:rPr kumimoji="0" lang="hu-HU" sz="1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megjegyzésekkel)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vizet akkor lehet ivóvíznek minősíteni, hogy ha a víz nem tartalmaz olyan mennyiségben vagy koncentrációban mikroorganizmust, parazitát, kémiai vagy fizikai anyagot, amely az emberi egészségre veszélyt jelenthet és </a:t>
            </a: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rendeletben meghatározott további követelmények </a:t>
            </a: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megfelel.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159" y="2259874"/>
            <a:ext cx="3331790" cy="2073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371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74139" y="0"/>
            <a:ext cx="795140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Honnan „ered” a csapvíz Magyarországon?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39" y="1914181"/>
            <a:ext cx="6194721" cy="3367314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98" b="98257" l="474" r="9952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8233" y="3704991"/>
            <a:ext cx="5076412" cy="315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5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ép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615" y="4402664"/>
            <a:ext cx="3333595" cy="2500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Kép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r="36026"/>
          <a:stretch/>
        </p:blipFill>
        <p:spPr>
          <a:xfrm>
            <a:off x="303253" y="848496"/>
            <a:ext cx="3336104" cy="6068439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2042" y="1716254"/>
            <a:ext cx="3031958" cy="1441575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842211" y="0"/>
            <a:ext cx="6448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  <a:r>
              <a:rPr kumimoji="0" lang="hu-HU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sápos kutak</a:t>
            </a:r>
            <a:endParaRPr kumimoji="0" lang="hu-HU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3714457" y="846751"/>
            <a:ext cx="310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szivattyú</a:t>
            </a:r>
            <a:endParaRPr kumimoji="0" lang="hu-H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3605781" y="1711626"/>
            <a:ext cx="310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felszín</a:t>
            </a:r>
            <a:endParaRPr kumimoji="0" lang="hu-H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714457" y="2565110"/>
            <a:ext cx="310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agyagréteg</a:t>
            </a:r>
            <a:endParaRPr kumimoji="0" lang="hu-H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3689807" y="3483887"/>
            <a:ext cx="310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homokréteg</a:t>
            </a:r>
            <a:endParaRPr kumimoji="0" lang="hu-H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3714457" y="4799160"/>
            <a:ext cx="310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kavicsréteg</a:t>
            </a:r>
            <a:endParaRPr kumimoji="0" lang="hu-H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3714457" y="5573559"/>
            <a:ext cx="310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csáp</a:t>
            </a:r>
            <a:endParaRPr kumimoji="0" lang="hu-H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1615" y="250181"/>
            <a:ext cx="3292385" cy="1544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6385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736" y="1359569"/>
            <a:ext cx="8642682" cy="5185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5597" y="309814"/>
            <a:ext cx="2907821" cy="2099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zövegdoboz 4"/>
          <p:cNvSpPr txBox="1"/>
          <p:nvPr/>
        </p:nvSpPr>
        <p:spPr>
          <a:xfrm>
            <a:off x="280736" y="309814"/>
            <a:ext cx="64489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karsztvíz</a:t>
            </a:r>
            <a:endParaRPr kumimoji="0" lang="hu-HU" sz="6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7991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352697" y="331151"/>
            <a:ext cx="85561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magyarországi kutak többsége multinacionális élelmiszeróriások kezében van. A Coca-Coláé például a </a:t>
            </a:r>
            <a:r>
              <a:rPr kumimoji="0" lang="hu-HU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NaturAqua</a:t>
            </a:r>
            <a:r>
              <a:rPr kumimoji="0" lang="hu-HU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a Margitszigeti a Pepsi csoporthoz tartozik, a Nestléhez </a:t>
            </a:r>
            <a:r>
              <a:rPr kumimoji="0" lang="hu-HU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cég tulajdonosa a  Kékkúti ásványvíznek,  de </a:t>
            </a:r>
            <a:r>
              <a:rPr kumimoji="0" lang="hu-HU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Fonyódit is megvette néhány éve a szlovén </a:t>
            </a:r>
            <a:r>
              <a:rPr kumimoji="0" lang="hu-HU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Jana!</a:t>
            </a:r>
            <a:endParaRPr kumimoji="0" lang="hu-HU" sz="28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229" y="2577920"/>
            <a:ext cx="5120640" cy="4134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61" y="3004542"/>
            <a:ext cx="3558268" cy="2333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1227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99" y="1921408"/>
            <a:ext cx="8819230" cy="4694544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0"/>
            <a:ext cx="313419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5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USA</a:t>
            </a:r>
            <a:endParaRPr kumimoji="0" lang="hu-HU" sz="115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12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56" y="1021593"/>
            <a:ext cx="8870214" cy="570846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35356" y="5930"/>
            <a:ext cx="18085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Kína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10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0" y="2246811"/>
            <a:ext cx="9193543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115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Nincs elég víz!</a:t>
            </a:r>
            <a:endParaRPr lang="hu-HU" sz="11500" b="1" dirty="0">
              <a:ln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331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109429" y="1041923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marR="0" lvl="0" indent="-6858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tengervíz </a:t>
            </a:r>
            <a:r>
              <a:rPr kumimoji="0" lang="hu-HU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sótalanítása</a:t>
            </a:r>
            <a:endParaRPr kumimoji="0" lang="hu-H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0" indent="-6858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szennyezett víz tisztítása</a:t>
            </a:r>
          </a:p>
          <a:p>
            <a:pPr marL="685800" marR="0" lvl="0" indent="-6858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</a:t>
            </a:r>
            <a:r>
              <a:rPr kumimoji="0" lang="hu-HU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vízpára felfogása</a:t>
            </a:r>
            <a:endParaRPr kumimoji="0" lang="hu-HU" sz="4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0" indent="-6858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4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hu-HU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akarékosság</a:t>
            </a:r>
            <a:endParaRPr kumimoji="0" lang="hu-HU" sz="4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0" indent="-6858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4800" b="1" dirty="0">
                <a:solidFill>
                  <a:srgbClr val="2A5B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hu-HU" sz="4800" b="1" dirty="0" smtClean="0">
                <a:solidFill>
                  <a:srgbClr val="2A5B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sapadékvíz hasznosítása</a:t>
            </a:r>
            <a:endParaRPr kumimoji="0" lang="hu-HU" sz="4800" b="1" i="0" u="none" strike="noStrike" kern="1200" cap="none" spc="0" normalizeH="0" baseline="0" noProof="0" dirty="0">
              <a:ln>
                <a:noFill/>
              </a:ln>
              <a:solidFill>
                <a:srgbClr val="2A5B9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492" y="3897266"/>
            <a:ext cx="3205956" cy="1706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églalap 6"/>
          <p:cNvSpPr/>
          <p:nvPr/>
        </p:nvSpPr>
        <p:spPr>
          <a:xfrm>
            <a:off x="1240895" y="-156754"/>
            <a:ext cx="695575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9600" b="1" i="0" u="none" strike="noStrike" kern="1200" cap="none" spc="0" normalizeH="0" baseline="0" noProof="0" dirty="0" smtClean="0">
                <a:ln/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Megoldások!</a:t>
            </a:r>
            <a:endParaRPr kumimoji="0" lang="hu-HU" sz="9600" b="1" i="0" u="none" strike="noStrike" kern="1200" cap="none" spc="0" normalizeH="0" baseline="0" noProof="0" dirty="0">
              <a:ln/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797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222069" y="131651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édesvíz tengervízből való kinyerése a Közel-Keleten a legelterjedtebb</a:t>
            </a:r>
            <a:endParaRPr lang="hu-HU" sz="36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853" y="2101421"/>
            <a:ext cx="6146346" cy="4602990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763486" y="1301869"/>
            <a:ext cx="5603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hu-HU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ordított ozmózis elve</a:t>
            </a:r>
            <a:endParaRPr lang="hu-HU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717074" y="4153989"/>
            <a:ext cx="809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solidFill>
                  <a:schemeClr val="bg1"/>
                </a:solidFill>
              </a:rPr>
              <a:t>s</a:t>
            </a:r>
            <a:r>
              <a:rPr lang="hu-HU" b="1" dirty="0" smtClean="0">
                <a:solidFill>
                  <a:schemeClr val="bg1"/>
                </a:solidFill>
              </a:rPr>
              <a:t>ós víz</a:t>
            </a:r>
            <a:endParaRPr lang="hu-HU" b="1" dirty="0">
              <a:solidFill>
                <a:schemeClr val="bg1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5847806" y="4218250"/>
            <a:ext cx="809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é</a:t>
            </a:r>
            <a:r>
              <a:rPr lang="hu-HU" b="1" dirty="0" smtClean="0">
                <a:solidFill>
                  <a:schemeClr val="bg1"/>
                </a:solidFill>
              </a:rPr>
              <a:t>des</a:t>
            </a:r>
          </a:p>
          <a:p>
            <a:pPr algn="ctr"/>
            <a:r>
              <a:rPr lang="hu-HU" b="1" dirty="0" smtClean="0">
                <a:solidFill>
                  <a:schemeClr val="bg1"/>
                </a:solidFill>
              </a:rPr>
              <a:t>víz</a:t>
            </a:r>
            <a:endParaRPr lang="hu-HU" b="1" dirty="0">
              <a:solidFill>
                <a:schemeClr val="bg1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222069" y="5742520"/>
            <a:ext cx="202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solidFill>
                  <a:schemeClr val="bg1"/>
                </a:solidFill>
              </a:rPr>
              <a:t>m</a:t>
            </a:r>
            <a:r>
              <a:rPr lang="hu-HU" b="1" dirty="0" smtClean="0">
                <a:solidFill>
                  <a:schemeClr val="bg1"/>
                </a:solidFill>
              </a:rPr>
              <a:t>agas sótartalom</a:t>
            </a:r>
            <a:endParaRPr lang="hu-HU" b="1" dirty="0">
              <a:solidFill>
                <a:schemeClr val="bg1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2599508" y="2347643"/>
            <a:ext cx="2490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nyomás</a:t>
            </a:r>
            <a:endParaRPr lang="hu-HU" b="1" dirty="0">
              <a:solidFill>
                <a:schemeClr val="bg1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5475241" y="6111852"/>
            <a:ext cx="2490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solidFill>
                  <a:schemeClr val="bg1"/>
                </a:solidFill>
              </a:rPr>
              <a:t>v</a:t>
            </a:r>
            <a:r>
              <a:rPr lang="hu-HU" b="1" dirty="0" smtClean="0">
                <a:solidFill>
                  <a:schemeClr val="bg1"/>
                </a:solidFill>
              </a:rPr>
              <a:t>ízáramlás iránya</a:t>
            </a:r>
            <a:endParaRPr lang="hu-HU" b="1" dirty="0">
              <a:solidFill>
                <a:schemeClr val="bg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3981993" y="4015489"/>
            <a:ext cx="1506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f</a:t>
            </a:r>
            <a:r>
              <a:rPr lang="hu-HU" b="1" dirty="0" smtClean="0">
                <a:solidFill>
                  <a:schemeClr val="bg1"/>
                </a:solidFill>
              </a:rPr>
              <a:t>éligáteresztő hártya</a:t>
            </a:r>
            <a:endParaRPr lang="hu-H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939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930" y="206555"/>
            <a:ext cx="8793127" cy="627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27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 rotWithShape="1">
          <a:blip r:embed="rId2"/>
          <a:srcRect b="3927"/>
          <a:stretch/>
        </p:blipFill>
        <p:spPr>
          <a:xfrm>
            <a:off x="169816" y="222068"/>
            <a:ext cx="8830492" cy="6362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églalap 4"/>
          <p:cNvSpPr/>
          <p:nvPr/>
        </p:nvSpPr>
        <p:spPr>
          <a:xfrm>
            <a:off x="169816" y="794083"/>
            <a:ext cx="575510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66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Életet menthet!</a:t>
            </a:r>
            <a:endParaRPr lang="hu-HU" sz="6600" b="1" dirty="0">
              <a:ln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06977" y="1889319"/>
            <a:ext cx="8556170" cy="584775"/>
          </a:xfrm>
          <a:prstGeom prst="rect">
            <a:avLst/>
          </a:prstGeom>
          <a:solidFill>
            <a:srgbClr val="FBF4E4"/>
          </a:solidFill>
        </p:spPr>
        <p:txBody>
          <a:bodyPr wrap="square" rtlCol="0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</a:rPr>
              <a:t>Túlélő praktika! Tengervízből édesvíz. </a:t>
            </a:r>
            <a:endParaRPr lang="hu-H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8728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0724"/>
            <a:ext cx="9009530" cy="5065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églalap 3"/>
          <p:cNvSpPr/>
          <p:nvPr/>
        </p:nvSpPr>
        <p:spPr>
          <a:xfrm>
            <a:off x="0" y="264693"/>
            <a:ext cx="575510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66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Életet menthet!</a:t>
            </a:r>
            <a:endParaRPr lang="hu-HU" sz="6600" b="1" dirty="0">
              <a:ln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19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83" y="127363"/>
            <a:ext cx="8839200" cy="6629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zövegdoboz 2"/>
          <p:cNvSpPr txBox="1"/>
          <p:nvPr/>
        </p:nvSpPr>
        <p:spPr>
          <a:xfrm>
            <a:off x="276498" y="269525"/>
            <a:ext cx="8556170" cy="584775"/>
          </a:xfrm>
          <a:prstGeom prst="rect">
            <a:avLst/>
          </a:prstGeom>
          <a:solidFill>
            <a:srgbClr val="BCBDC2"/>
          </a:solidFill>
        </p:spPr>
        <p:txBody>
          <a:bodyPr wrap="square" rtlCol="0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</a:rPr>
              <a:t>Komplex vízszűrő berendezés</a:t>
            </a:r>
            <a:endParaRPr lang="hu-H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6679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695" y="1307791"/>
            <a:ext cx="7711053" cy="5185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églalap 3"/>
          <p:cNvSpPr/>
          <p:nvPr/>
        </p:nvSpPr>
        <p:spPr>
          <a:xfrm>
            <a:off x="893609" y="0"/>
            <a:ext cx="76572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7200" b="1" dirty="0" err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warka</a:t>
            </a:r>
            <a:r>
              <a:rPr lang="hu-HU" sz="7200" b="1" dirty="0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7200" b="1" dirty="0" err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water</a:t>
            </a:r>
            <a:r>
              <a:rPr lang="hu-HU" sz="7200" b="1" dirty="0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7200" b="1" dirty="0" err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tower</a:t>
            </a:r>
            <a:endParaRPr lang="hu-HU" sz="7200" b="1" dirty="0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81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05" y="156754"/>
            <a:ext cx="8743407" cy="65575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zövegdoboz 2"/>
          <p:cNvSpPr txBox="1"/>
          <p:nvPr/>
        </p:nvSpPr>
        <p:spPr>
          <a:xfrm>
            <a:off x="1072243" y="439343"/>
            <a:ext cx="5955574" cy="584775"/>
          </a:xfrm>
          <a:prstGeom prst="rect">
            <a:avLst/>
          </a:prstGeom>
          <a:solidFill>
            <a:srgbClr val="2A5B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 smtClean="0">
                <a:solidFill>
                  <a:schemeClr val="bg1"/>
                </a:solidFill>
              </a:rPr>
              <a:t>A légkörben lévő pára felfogása</a:t>
            </a:r>
            <a:endParaRPr lang="hu-H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4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/>
          <a:srcRect b="24620"/>
          <a:stretch/>
        </p:blipFill>
        <p:spPr>
          <a:xfrm>
            <a:off x="427086" y="790604"/>
            <a:ext cx="8316262" cy="31414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12416" y="0"/>
            <a:ext cx="664015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7200" b="1" dirty="0" smtClean="0">
                <a:ln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Takarékoskodj! </a:t>
            </a:r>
            <a:endParaRPr lang="hu-HU" sz="72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981" y="3769659"/>
            <a:ext cx="2316256" cy="3088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6214" y="3761634"/>
            <a:ext cx="5499628" cy="3096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394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43690" y="903526"/>
            <a:ext cx="86345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000" noProof="0" dirty="0" smtClean="0">
                <a:solidFill>
                  <a:prstClr val="white"/>
                </a:solidFill>
                <a:latin typeface="Calibri" panose="020F0502020204030204"/>
              </a:rPr>
              <a:t>1. </a:t>
            </a:r>
            <a:r>
              <a:rPr lang="hu-HU" sz="4000" dirty="0" smtClean="0">
                <a:solidFill>
                  <a:prstClr val="white"/>
                </a:solidFill>
                <a:latin typeface="Calibri" panose="020F0502020204030204"/>
              </a:rPr>
              <a:t>Esővíztározó: nem fedett, egy kis tó</a:t>
            </a:r>
            <a:endParaRPr kumimoji="0" lang="hu-HU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0" y="5903893"/>
            <a:ext cx="90917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mediterránumban</a:t>
            </a: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hagyományai vannak az esővízgyűjtésnek. A szőlő öntözésére</a:t>
            </a:r>
            <a:r>
              <a:rPr kumimoji="0" lang="hu-HU" sz="2800" b="0" i="0" u="none" strike="noStrike" kern="1200" cap="none" spc="0" normalizeH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használják</a:t>
            </a: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hu-HU" sz="2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67" y="1546864"/>
            <a:ext cx="7144318" cy="4018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églalap 9"/>
          <p:cNvSpPr/>
          <p:nvPr/>
        </p:nvSpPr>
        <p:spPr>
          <a:xfrm>
            <a:off x="52250" y="5500994"/>
            <a:ext cx="87259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noProof="0" dirty="0" err="1" smtClean="0">
                <a:solidFill>
                  <a:prstClr val="white"/>
                </a:solidFill>
                <a:latin typeface="Calibri" panose="020F0502020204030204"/>
              </a:rPr>
              <a:t>Lipsi</a:t>
            </a:r>
            <a:r>
              <a:rPr lang="hu-HU" sz="2800" dirty="0" smtClean="0">
                <a:solidFill>
                  <a:prstClr val="white"/>
                </a:solidFill>
                <a:latin typeface="Calibri" panose="020F0502020204030204"/>
              </a:rPr>
              <a:t>-szigete, Görögország</a:t>
            </a:r>
            <a:endParaRPr kumimoji="0" lang="hu-HU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2" y="3328409"/>
            <a:ext cx="3010589" cy="2003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3" name="Egyenes összekötő nyíllal 12"/>
          <p:cNvCxnSpPr/>
          <p:nvPr/>
        </p:nvCxnSpPr>
        <p:spPr>
          <a:xfrm flipH="1">
            <a:off x="7406640" y="1658737"/>
            <a:ext cx="91441" cy="856201"/>
          </a:xfrm>
          <a:prstGeom prst="straightConnector1">
            <a:avLst/>
          </a:prstGeom>
          <a:ln w="79375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596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43690" y="903526"/>
            <a:ext cx="86345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000" dirty="0">
                <a:solidFill>
                  <a:prstClr val="white"/>
                </a:solidFill>
                <a:latin typeface="Calibri" panose="020F0502020204030204"/>
              </a:rPr>
              <a:t>2</a:t>
            </a:r>
            <a:r>
              <a:rPr kumimoji="0" lang="hu-H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Esővíz tároló: zárt tartályok</a:t>
            </a:r>
            <a:endParaRPr kumimoji="0" lang="hu-HU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52" y="1538883"/>
            <a:ext cx="8962848" cy="4290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églalap 6"/>
          <p:cNvSpPr/>
          <p:nvPr/>
        </p:nvSpPr>
        <p:spPr>
          <a:xfrm>
            <a:off x="0" y="5903893"/>
            <a:ext cx="90917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hu-H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mediterránumban</a:t>
            </a: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hagyományai vannak az esővízgyűjtésnek. A szőlő öntözésére</a:t>
            </a:r>
            <a:r>
              <a:rPr kumimoji="0" lang="hu-HU" sz="2800" b="0" i="0" u="none" strike="noStrike" kern="1200" cap="none" spc="0" normalizeH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használják</a:t>
            </a:r>
            <a:r>
              <a:rPr kumimoji="0" lang="hu-H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hu-HU" sz="2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683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43690" y="903526"/>
            <a:ext cx="86345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4000" dirty="0"/>
              <a:t>3</a:t>
            </a:r>
            <a:r>
              <a:rPr lang="hu-HU" sz="4000" dirty="0" smtClean="0"/>
              <a:t>. A </a:t>
            </a:r>
            <a:r>
              <a:rPr lang="hu-HU" sz="4000" dirty="0"/>
              <a:t>tetővizek </a:t>
            </a:r>
            <a:r>
              <a:rPr lang="hu-HU" sz="4000" dirty="0" smtClean="0"/>
              <a:t>hasznosítása: hordók</a:t>
            </a:r>
            <a:endParaRPr lang="hu-HU" sz="4000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215" y="1632452"/>
            <a:ext cx="3422470" cy="45632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églalap 7"/>
          <p:cNvSpPr/>
          <p:nvPr/>
        </p:nvSpPr>
        <p:spPr>
          <a:xfrm>
            <a:off x="-431074" y="6195745"/>
            <a:ext cx="9575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800" dirty="0" smtClean="0">
                <a:solidFill>
                  <a:srgbClr val="00B0F0"/>
                </a:solidFill>
              </a:rPr>
              <a:t>Egyszerűen praktikusan és dizájnosan      </a:t>
            </a:r>
            <a:endParaRPr lang="hu-HU" sz="2800" dirty="0">
              <a:solidFill>
                <a:srgbClr val="00B0F0"/>
              </a:solidFill>
            </a:endParaRP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9581" y="1611412"/>
            <a:ext cx="3405328" cy="4540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847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0" y="903526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hu-H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A </a:t>
            </a:r>
            <a:r>
              <a:rPr kumimoji="0" lang="hu-H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tetővizek </a:t>
            </a:r>
            <a:r>
              <a:rPr kumimoji="0" lang="hu-H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hasznosítása: rendszerben</a:t>
            </a:r>
            <a:endParaRPr kumimoji="0" lang="hu-HU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5838471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Egy </a:t>
            </a:r>
            <a:r>
              <a:rPr kumimoji="0" lang="hu-H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kertes ház ivóvíz-felhasználása </a:t>
            </a:r>
            <a:endParaRPr kumimoji="0" lang="hu-HU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64</a:t>
            </a:r>
            <a:r>
              <a:rPr kumimoji="0" lang="hu-H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%-</a:t>
            </a:r>
            <a:r>
              <a:rPr kumimoji="0" lang="hu-H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</a:t>
            </a:r>
            <a:r>
              <a:rPr kumimoji="0" lang="hu-H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</a:t>
            </a:r>
            <a:r>
              <a:rPr kumimoji="0" lang="hu-H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csökkenthető!</a:t>
            </a:r>
            <a:endParaRPr kumimoji="0" lang="hu-HU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14" y="1672784"/>
            <a:ext cx="4886088" cy="410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10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0" y="903526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hu-H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A </a:t>
            </a:r>
            <a:r>
              <a:rPr kumimoji="0" lang="hu-H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tetővizek </a:t>
            </a:r>
            <a:r>
              <a:rPr kumimoji="0" lang="hu-H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hasznosítása: rendszerben</a:t>
            </a:r>
            <a:endParaRPr kumimoji="0" lang="hu-HU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-1" y="1611412"/>
            <a:ext cx="5094515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2800" dirty="0" smtClean="0">
                <a:solidFill>
                  <a:prstClr val="white"/>
                </a:solidFill>
                <a:latin typeface="Calibri" panose="020F0502020204030204"/>
              </a:rPr>
              <a:t>Elemei: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u-HU" sz="2400" dirty="0" smtClean="0">
                <a:solidFill>
                  <a:prstClr val="white"/>
                </a:solidFill>
                <a:latin typeface="Calibri" panose="020F0502020204030204"/>
              </a:rPr>
              <a:t>tartály a felszín alatt és/vagy a padláson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prstClr val="white"/>
                </a:solidFill>
                <a:latin typeface="Calibri" panose="020F0502020204030204"/>
              </a:rPr>
              <a:t>n</a:t>
            </a:r>
            <a:r>
              <a:rPr kumimoji="0" lang="hu-H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apenergiával</a:t>
            </a: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hajtott szivattyúk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u-HU" sz="2400" dirty="0" smtClean="0">
                <a:solidFill>
                  <a:prstClr val="white"/>
                </a:solidFill>
                <a:latin typeface="Calibri" panose="020F0502020204030204"/>
              </a:rPr>
              <a:t>s</a:t>
            </a:r>
            <a:r>
              <a:rPr lang="hu-HU" sz="2400" noProof="0" dirty="0" err="1" smtClean="0">
                <a:solidFill>
                  <a:prstClr val="white"/>
                </a:solidFill>
                <a:latin typeface="Calibri" panose="020F0502020204030204"/>
              </a:rPr>
              <a:t>zűrők</a:t>
            </a:r>
            <a:endParaRPr lang="hu-HU" sz="2400" dirty="0">
              <a:solidFill>
                <a:prstClr val="white"/>
              </a:solidFill>
              <a:latin typeface="Calibri" panose="020F0502020204030204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prstClr val="white"/>
                </a:solidFill>
                <a:latin typeface="Calibri" panose="020F0502020204030204"/>
              </a:rPr>
              <a:t>c</a:t>
            </a:r>
            <a:r>
              <a:rPr lang="hu-HU" sz="2400" dirty="0" smtClean="0">
                <a:solidFill>
                  <a:prstClr val="white"/>
                </a:solidFill>
                <a:latin typeface="Calibri" panose="020F0502020204030204"/>
              </a:rPr>
              <a:t>sőrendszer</a:t>
            </a:r>
          </a:p>
          <a:p>
            <a:pPr lvl="1"/>
            <a:endParaRPr lang="hu-HU" sz="2400" noProof="0" dirty="0" smtClean="0">
              <a:solidFill>
                <a:prstClr val="white"/>
              </a:solidFill>
              <a:latin typeface="Calibri" panose="020F0502020204030204"/>
            </a:endParaRPr>
          </a:p>
          <a:p>
            <a:pPr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2800" dirty="0">
                <a:solidFill>
                  <a:srgbClr val="00B0F0"/>
                </a:solidFill>
              </a:rPr>
              <a:t>F</a:t>
            </a:r>
            <a:r>
              <a:rPr lang="hu-HU" sz="2800" dirty="0" smtClean="0">
                <a:solidFill>
                  <a:srgbClr val="00B0F0"/>
                </a:solidFill>
              </a:rPr>
              <a:t>elhasználási </a:t>
            </a:r>
            <a:r>
              <a:rPr lang="hu-HU" sz="2800" dirty="0">
                <a:solidFill>
                  <a:srgbClr val="00B0F0"/>
                </a:solidFill>
              </a:rPr>
              <a:t>lehetőségek:</a:t>
            </a:r>
          </a:p>
          <a:p>
            <a:pPr marL="914400" lvl="4" indent="-457200">
              <a:buFont typeface="Arial" panose="020B0604020202020204" pitchFamily="34" charset="0"/>
              <a:buChar char="•"/>
            </a:pPr>
            <a:r>
              <a:rPr lang="hu-HU" sz="2800" dirty="0">
                <a:solidFill>
                  <a:srgbClr val="00B0F0"/>
                </a:solidFill>
              </a:rPr>
              <a:t>kert öntözése</a:t>
            </a:r>
          </a:p>
          <a:p>
            <a:pPr marL="914400" lvl="4" indent="-457200">
              <a:buFont typeface="Arial" panose="020B0604020202020204" pitchFamily="34" charset="0"/>
              <a:buChar char="•"/>
            </a:pPr>
            <a:r>
              <a:rPr lang="hu-HU" sz="2800" dirty="0">
                <a:solidFill>
                  <a:srgbClr val="00B0F0"/>
                </a:solidFill>
              </a:rPr>
              <a:t>WC öblítése, mosógép, </a:t>
            </a:r>
            <a:r>
              <a:rPr lang="hu-HU" sz="2800" dirty="0" smtClean="0">
                <a:solidFill>
                  <a:srgbClr val="00B0F0"/>
                </a:solidFill>
              </a:rPr>
              <a:t>kézmosás stb. </a:t>
            </a:r>
            <a:endParaRPr lang="hu-HU" sz="2800" dirty="0">
              <a:solidFill>
                <a:srgbClr val="00B0F0"/>
              </a:solidFill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/>
          <a:srcRect r="8002"/>
          <a:stretch/>
        </p:blipFill>
        <p:spPr>
          <a:xfrm>
            <a:off x="5094514" y="1611412"/>
            <a:ext cx="4010297" cy="470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6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43690" y="1015663"/>
            <a:ext cx="9000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3600" dirty="0">
                <a:solidFill>
                  <a:prstClr val="white"/>
                </a:solidFill>
                <a:latin typeface="Calibri" panose="020F0502020204030204"/>
              </a:rPr>
              <a:t>4</a:t>
            </a:r>
            <a:r>
              <a:rPr lang="hu-HU" sz="3600" dirty="0" smtClean="0">
                <a:solidFill>
                  <a:prstClr val="white"/>
                </a:solidFill>
              </a:rPr>
              <a:t>. Burkolt felületekről </a:t>
            </a:r>
            <a:r>
              <a:rPr lang="hu-HU" sz="3600" dirty="0">
                <a:solidFill>
                  <a:prstClr val="white"/>
                </a:solidFill>
              </a:rPr>
              <a:t>lefolyó csapadékvizek összegyűjtése, </a:t>
            </a:r>
            <a:r>
              <a:rPr lang="hu-HU" sz="3600" dirty="0" smtClean="0">
                <a:solidFill>
                  <a:prstClr val="white"/>
                </a:solidFill>
              </a:rPr>
              <a:t>felhasználása: záporvíztározó</a:t>
            </a:r>
            <a:endParaRPr kumimoji="0" lang="hu-HU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09005" y="6190390"/>
            <a:ext cx="87259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800" dirty="0">
                <a:solidFill>
                  <a:srgbClr val="00B0F0"/>
                </a:solidFill>
              </a:rPr>
              <a:t>Településszintű tervezést </a:t>
            </a:r>
            <a:r>
              <a:rPr lang="hu-HU" sz="2800" dirty="0" smtClean="0">
                <a:solidFill>
                  <a:srgbClr val="00B0F0"/>
                </a:solidFill>
              </a:rPr>
              <a:t>igényel: Záporvíztározó Érden</a:t>
            </a:r>
            <a:endParaRPr lang="hu-HU" sz="2800" dirty="0">
              <a:solidFill>
                <a:srgbClr val="00B0F0"/>
              </a:solidFill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748" y="2193156"/>
            <a:ext cx="7106194" cy="3997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519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6000" b="1" i="0" u="none" strike="noStrike" kern="1200" cap="none" spc="0" normalizeH="0" baseline="0" noProof="0" dirty="0" smtClean="0">
                <a:ln/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Csapadékvíz felhasználása</a:t>
            </a:r>
            <a:endParaRPr kumimoji="0" lang="hu-HU" sz="6000" b="1" i="0" u="none" strike="noStrike" kern="1200" cap="none" spc="0" normalizeH="0" baseline="0" noProof="0" dirty="0">
              <a:ln/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43690" y="1015663"/>
            <a:ext cx="9000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hu-H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hu-HU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Burkolt felületekről </a:t>
            </a:r>
            <a:r>
              <a:rPr kumimoji="0" lang="hu-H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lefolyó csapadékvizek összegyűjtése, </a:t>
            </a:r>
            <a:r>
              <a:rPr lang="hu-HU" sz="3600" dirty="0">
                <a:solidFill>
                  <a:prstClr val="white"/>
                </a:solidFill>
              </a:rPr>
              <a:t>felhasználása: záporvíztározó</a:t>
            </a:r>
            <a:endParaRPr kumimoji="0" lang="hu-HU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24096" y="4805238"/>
            <a:ext cx="889580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sz="2400" dirty="0"/>
              <a:t>A záportározó tavak </a:t>
            </a:r>
            <a:r>
              <a:rPr lang="hu-HU" sz="2400" dirty="0" smtClean="0"/>
              <a:t>előnyei: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 smtClean="0">
                <a:solidFill>
                  <a:srgbClr val="00B0F0"/>
                </a:solidFill>
              </a:rPr>
              <a:t>csökkentik a településeket </a:t>
            </a:r>
            <a:r>
              <a:rPr lang="hu-HU" sz="2400" dirty="0">
                <a:solidFill>
                  <a:srgbClr val="00B0F0"/>
                </a:solidFill>
              </a:rPr>
              <a:t>keresztező kisvízfolyások </a:t>
            </a:r>
            <a:r>
              <a:rPr lang="hu-HU" sz="2400" dirty="0" err="1" smtClean="0">
                <a:solidFill>
                  <a:srgbClr val="00B0F0"/>
                </a:solidFill>
              </a:rPr>
              <a:t>árhullámait</a:t>
            </a:r>
            <a:endParaRPr lang="hu-HU" sz="2400" dirty="0" smtClean="0">
              <a:solidFill>
                <a:srgbClr val="00B0F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 smtClean="0">
                <a:solidFill>
                  <a:srgbClr val="00B0F0"/>
                </a:solidFill>
              </a:rPr>
              <a:t>összegyűjtik </a:t>
            </a:r>
            <a:r>
              <a:rPr lang="hu-HU" sz="2400" dirty="0">
                <a:solidFill>
                  <a:srgbClr val="00B0F0"/>
                </a:solidFill>
              </a:rPr>
              <a:t>a felszínen </a:t>
            </a:r>
            <a:r>
              <a:rPr lang="hu-HU" sz="2400" dirty="0" smtClean="0">
                <a:solidFill>
                  <a:srgbClr val="00B0F0"/>
                </a:solidFill>
              </a:rPr>
              <a:t>megrekedő vizeket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srgbClr val="00B0F0"/>
                </a:solidFill>
              </a:rPr>
              <a:t>á</a:t>
            </a:r>
            <a:r>
              <a:rPr lang="hu-HU" sz="2400" dirty="0" smtClean="0">
                <a:solidFill>
                  <a:srgbClr val="00B0F0"/>
                </a:solidFill>
              </a:rPr>
              <a:t>radás idején tárolják a lefolyni </a:t>
            </a:r>
            <a:r>
              <a:rPr lang="hu-HU" sz="2400" dirty="0">
                <a:solidFill>
                  <a:srgbClr val="00B0F0"/>
                </a:solidFill>
              </a:rPr>
              <a:t>képtelen </a:t>
            </a:r>
            <a:r>
              <a:rPr lang="hu-HU" sz="2400" dirty="0" smtClean="0">
                <a:solidFill>
                  <a:srgbClr val="00B0F0"/>
                </a:solidFill>
              </a:rPr>
              <a:t>vízhozamokat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 smtClean="0">
                <a:solidFill>
                  <a:srgbClr val="00B0F0"/>
                </a:solidFill>
              </a:rPr>
              <a:t>a </a:t>
            </a:r>
            <a:r>
              <a:rPr lang="hu-HU" sz="2400" dirty="0">
                <a:solidFill>
                  <a:srgbClr val="00B0F0"/>
                </a:solidFill>
              </a:rPr>
              <a:t>vízgazdálkodás </a:t>
            </a:r>
            <a:r>
              <a:rPr lang="hu-HU" sz="2400" dirty="0" smtClean="0">
                <a:solidFill>
                  <a:srgbClr val="00B0F0"/>
                </a:solidFill>
              </a:rPr>
              <a:t>számára is hasznosítható a bennük lévő víz</a:t>
            </a:r>
            <a:endParaRPr lang="hu-HU" sz="2400" dirty="0">
              <a:solidFill>
                <a:srgbClr val="00B0F0"/>
              </a:solidFill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2"/>
          <a:srcRect t="7314"/>
          <a:stretch/>
        </p:blipFill>
        <p:spPr>
          <a:xfrm>
            <a:off x="497656" y="2146247"/>
            <a:ext cx="4340863" cy="2682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485" y="2192744"/>
            <a:ext cx="3518853" cy="2635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5268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261299" y="135588"/>
            <a:ext cx="867096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6600" b="1" dirty="0" smtClean="0">
                <a:ln/>
                <a:solidFill>
                  <a:srgbClr val="2A5B9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Köszönöm a figyelmet! </a:t>
            </a:r>
            <a:endParaRPr kumimoji="0" lang="hu-HU" sz="6600" b="1" i="0" u="none" strike="noStrike" kern="1200" cap="none" spc="0" normalizeH="0" baseline="0" noProof="0" dirty="0">
              <a:ln/>
              <a:solidFill>
                <a:srgbClr val="2A5B9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623193" y="5451693"/>
            <a:ext cx="79471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6600" b="1" dirty="0" smtClean="0">
                <a:ln/>
                <a:solidFill>
                  <a:srgbClr val="2A5B9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Várom a kérdéseket! </a:t>
            </a:r>
            <a:endParaRPr kumimoji="0" lang="hu-HU" sz="6600" b="1" i="0" u="none" strike="noStrike" kern="1200" cap="none" spc="0" normalizeH="0" baseline="0" noProof="0" dirty="0">
              <a:ln/>
              <a:solidFill>
                <a:srgbClr val="2A5B9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940" y="1162223"/>
            <a:ext cx="6583680" cy="4370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13400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7542</TotalTime>
  <Words>497</Words>
  <Application>Microsoft Office PowerPoint</Application>
  <PresentationFormat>Diavetítés a képernyőre (4:3 oldalarány)</PresentationFormat>
  <Paragraphs>101</Paragraphs>
  <Slides>33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Monotype Corsiva</vt:lpstr>
      <vt:lpstr>Times New Roman</vt:lpstr>
      <vt:lpstr>Office Theme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-</dc:creator>
  <cp:lastModifiedBy>Sitke</cp:lastModifiedBy>
  <cp:revision>88</cp:revision>
  <dcterms:created xsi:type="dcterms:W3CDTF">2017-08-24T13:24:48Z</dcterms:created>
  <dcterms:modified xsi:type="dcterms:W3CDTF">2021-08-25T09:27:40Z</dcterms:modified>
</cp:coreProperties>
</file>